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8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Cryptocurrency Market Intelligence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10520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Big Data Analytics &amp; Machine Learning for Investment Decision Support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251609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Pacifique Bakundukize (Student ID: 26798)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64137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INSY 8413 | Introduction to Big Data Analytics | AUCA | July 26,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820" y="531376"/>
            <a:ext cx="7265789" cy="587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Success &amp; Future Impact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57820" y="1494592"/>
            <a:ext cx="4312920" cy="3431143"/>
          </a:xfrm>
          <a:prstGeom prst="roundRect">
            <a:avLst>
              <a:gd name="adj" fmla="val 822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8561" y="1705332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Excellence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68561" y="2111812"/>
            <a:ext cx="3891439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500,000+ records processed (50x typical project size)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868561" y="2779038"/>
            <a:ext cx="3891439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92% R² accuracy for Bitcoin price prediction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868561" y="3446264"/>
            <a:ext cx="3891439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78% accuracy for direction classification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868561" y="4113490"/>
            <a:ext cx="3891439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6 breakthrough innovations with commercial value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5158621" y="1494592"/>
            <a:ext cx="4313039" cy="3431143"/>
          </a:xfrm>
          <a:prstGeom prst="roundRect">
            <a:avLst>
              <a:gd name="adj" fmla="val 822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369362" y="1705332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Academic Impact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369362" y="2111812"/>
            <a:ext cx="389155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🎓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Exceeds all INSY 8413 requirements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5369362" y="2478286"/>
            <a:ext cx="3891558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Demonstrates advanced big data analytics skills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5369362" y="3145512"/>
            <a:ext cx="3891558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🔬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Rigorous methodology with scientific validation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5369362" y="3812738"/>
            <a:ext cx="3891558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💡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Multiple innovations with real-world applications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9659541" y="1494592"/>
            <a:ext cx="4312920" cy="3431143"/>
          </a:xfrm>
          <a:prstGeom prst="roundRect">
            <a:avLst>
              <a:gd name="adj" fmla="val 822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70281" y="1705332"/>
            <a:ext cx="2349698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Value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870281" y="2111812"/>
            <a:ext cx="389143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💰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$100M+ commercial market potential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9870281" y="2478286"/>
            <a:ext cx="389143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Ready for startup development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9870281" y="2844760"/>
            <a:ext cx="389143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Institutional-grade analytics platform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9870281" y="3211235"/>
            <a:ext cx="3891439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🌍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Global cryptocurrency market applications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939760" y="5348645"/>
            <a:ext cx="13032819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"Successfully developed a comprehensive cryptocurrency market intelligence system that combines real-time data collection, advanced machine learning, and interactive visualization to provide actionable investment insights with 92% prediction accuracy."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657820" y="5137190"/>
            <a:ext cx="22860" cy="1024414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23" name="Text 21"/>
          <p:cNvSpPr/>
          <p:nvPr/>
        </p:nvSpPr>
        <p:spPr>
          <a:xfrm>
            <a:off x="657820" y="6373058"/>
            <a:ext cx="1331475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 for your attention. Questions &amp; Discussion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657820" y="6885265"/>
            <a:ext cx="1331475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Pacifique Bakundukize | Student ID: 26798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657820" y="7397472"/>
            <a:ext cx="1331475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Project Repository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5922"/>
            <a:ext cx="81287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 &amp;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208490"/>
            <a:ext cx="12702659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"Can we predict cryptocurrency price movements and assess market risks using real-time big data analytics to support intelligent investment decisions?"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1868329"/>
            <a:ext cx="30480" cy="238125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4731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Scope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126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500,000+ cryptocurrency records from Binance API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48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cryptocurrencies: BTC, ETH, BNB, ADA, SOL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970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months of multi-timeframe data (5-minute &amp; hourly)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639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77 engineered features per cryptocurrency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70814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99.5% data quality achieved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31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53126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🎯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Price Prediction: 92% R² accuracy achieved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7548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📈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Direction Classification: 78% accuracy achieved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1970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⚡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Risk Assessment: Dynamic volatility scoring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66392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💼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Investment Support: Real-time decision tools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014" y="387668"/>
            <a:ext cx="4841319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5-Phase Analytical Approach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491014" y="1106567"/>
            <a:ext cx="315635" cy="31563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4" name="Text 2"/>
          <p:cNvSpPr/>
          <p:nvPr/>
        </p:nvSpPr>
        <p:spPr>
          <a:xfrm>
            <a:off x="543580" y="1132820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946904" y="1154787"/>
            <a:ext cx="175379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1. Data Collection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946904" y="1458158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Binance API integration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946904" y="1731526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rate limiting &amp; error handling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946904" y="2004893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Multi-timeframe data acquisition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491014" y="2509718"/>
            <a:ext cx="315635" cy="31563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0" name="Text 8"/>
          <p:cNvSpPr/>
          <p:nvPr/>
        </p:nvSpPr>
        <p:spPr>
          <a:xfrm>
            <a:off x="543580" y="2535972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46904" y="2557939"/>
            <a:ext cx="1793438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2. Data Preprocessing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946904" y="2861310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99.5% data quality achieved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946904" y="3134678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outlier detection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946904" y="3408045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 treatment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491014" y="3912870"/>
            <a:ext cx="315635" cy="31563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16" name="Text 14"/>
          <p:cNvSpPr/>
          <p:nvPr/>
        </p:nvSpPr>
        <p:spPr>
          <a:xfrm>
            <a:off x="543580" y="3939123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946904" y="3961090"/>
            <a:ext cx="1825228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3. Feature Engineering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946904" y="4264462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77 features per cryptocurrency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946904" y="4537829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15+ technical indicators (RSI, MACD, Bollinger Bands)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946904" y="4811197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Price, volatility, and time-based features</a:t>
            </a:r>
            <a:endParaRPr lang="en-US" sz="1100" dirty="0"/>
          </a:p>
        </p:txBody>
      </p:sp>
      <p:sp>
        <p:nvSpPr>
          <p:cNvPr id="21" name="Shape 19"/>
          <p:cNvSpPr/>
          <p:nvPr/>
        </p:nvSpPr>
        <p:spPr>
          <a:xfrm>
            <a:off x="491014" y="5316022"/>
            <a:ext cx="315635" cy="31563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22" name="Text 20"/>
          <p:cNvSpPr/>
          <p:nvPr/>
        </p:nvSpPr>
        <p:spPr>
          <a:xfrm>
            <a:off x="543580" y="5342275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946904" y="5364242"/>
            <a:ext cx="175379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4. Machine Learning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946904" y="5667613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algorithms: Linear Regression, Random Forest, Neural Networks, Ensemble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946904" y="5940981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 prediction &amp; direction classification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946904" y="6214348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Cross-validation &amp; performance optimization</a:t>
            </a:r>
            <a:endParaRPr lang="en-US" sz="1100" dirty="0"/>
          </a:p>
        </p:txBody>
      </p:sp>
      <p:sp>
        <p:nvSpPr>
          <p:cNvPr id="27" name="Shape 25"/>
          <p:cNvSpPr/>
          <p:nvPr/>
        </p:nvSpPr>
        <p:spPr>
          <a:xfrm>
            <a:off x="491014" y="6719173"/>
            <a:ext cx="315635" cy="315635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</p:sp>
      <p:sp>
        <p:nvSpPr>
          <p:cNvPr id="28" name="Text 26"/>
          <p:cNvSpPr/>
          <p:nvPr/>
        </p:nvSpPr>
        <p:spPr>
          <a:xfrm>
            <a:off x="543580" y="6745426"/>
            <a:ext cx="21038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946904" y="6767393"/>
            <a:ext cx="1753791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5. Visualization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946904" y="7070765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Plotly dashboard (6 tabs)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946904" y="7344132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analytics capabilities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946904" y="7617500"/>
            <a:ext cx="1319248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Professional-grade visualizations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482" y="335042"/>
            <a:ext cx="4776788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Exploratory Data Analysis Results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26482" y="1020366"/>
            <a:ext cx="1713071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Analysis Highlights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426482" y="1332428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500,000+ records processed successfully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26482" y="1570077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 months of comprehensive market data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26482" y="1807726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major cryptocurrencies analysed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26482" y="2124551"/>
            <a:ext cx="1523167" cy="190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Market Insights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426482" y="2436614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Price Correlations: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426482" y="2741295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BTC-ETH: 0.89 (highest correlation)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426482" y="2978944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inter-cryptocurrency relationships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426482" y="3216592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moves in synchronized patterns</a:t>
            </a:r>
            <a:endParaRPr lang="en-US" sz="9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1410" y="1035606"/>
            <a:ext cx="6740128" cy="674012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71410" y="7912775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⚡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Volatility Analysis: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7471410" y="8217456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Bitcoin (BTC): 11% average volatility (most stable)</a:t>
            </a:r>
            <a:endParaRPr lang="en-US" sz="950" dirty="0"/>
          </a:p>
        </p:txBody>
      </p:sp>
      <p:sp>
        <p:nvSpPr>
          <p:cNvPr id="15" name="Text 12"/>
          <p:cNvSpPr/>
          <p:nvPr/>
        </p:nvSpPr>
        <p:spPr>
          <a:xfrm>
            <a:off x="7471410" y="8455104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Solana (SOL): 25% average volatility (highest risk)</a:t>
            </a:r>
            <a:endParaRPr lang="en-US" sz="950" dirty="0"/>
          </a:p>
        </p:txBody>
      </p:sp>
      <p:sp>
        <p:nvSpPr>
          <p:cNvPr id="16" name="Text 13"/>
          <p:cNvSpPr/>
          <p:nvPr/>
        </p:nvSpPr>
        <p:spPr>
          <a:xfrm>
            <a:off x="7471410" y="8692753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risk categorization achieved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7471410" y="8997434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📈</a:t>
            </a:r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Trading Patterns:</a:t>
            </a:r>
            <a:endParaRPr lang="en-US" sz="950" dirty="0"/>
          </a:p>
        </p:txBody>
      </p:sp>
      <p:sp>
        <p:nvSpPr>
          <p:cNvPr id="18" name="Text 15"/>
          <p:cNvSpPr/>
          <p:nvPr/>
        </p:nvSpPr>
        <p:spPr>
          <a:xfrm>
            <a:off x="7471410" y="9302115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Volume spikes precede major price movements</a:t>
            </a:r>
            <a:endParaRPr lang="en-US" sz="950" dirty="0"/>
          </a:p>
        </p:txBody>
      </p:sp>
      <p:sp>
        <p:nvSpPr>
          <p:cNvPr id="19" name="Text 16"/>
          <p:cNvSpPr/>
          <p:nvPr/>
        </p:nvSpPr>
        <p:spPr>
          <a:xfrm>
            <a:off x="7471410" y="9539764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indicators provide reliable signals</a:t>
            </a:r>
            <a:endParaRPr lang="en-US" sz="950" dirty="0"/>
          </a:p>
        </p:txBody>
      </p:sp>
      <p:sp>
        <p:nvSpPr>
          <p:cNvPr id="20" name="Text 17"/>
          <p:cNvSpPr/>
          <p:nvPr/>
        </p:nvSpPr>
        <p:spPr>
          <a:xfrm>
            <a:off x="7471410" y="9777413"/>
            <a:ext cx="6740128" cy="195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Seasonal patterns identified in trading behavior</a:t>
            </a:r>
            <a:endParaRPr lang="en-US" sz="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184" y="638889"/>
            <a:ext cx="7239119" cy="636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Predictive Model Performance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3184" y="1784985"/>
            <a:ext cx="4509849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Performance (Price Prediction)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3184" y="2307193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Comparing R² accuracy across different models:</a:t>
            </a:r>
            <a:endParaRPr lang="en-US" sz="16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184" y="2862501"/>
            <a:ext cx="6353413" cy="355782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71423" y="1784985"/>
            <a:ext cx="5204817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Classification Results (Direction Prediction)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1423" y="2307193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Overall Accuracy: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78%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1423" y="2704624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76% (weighted average)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1423" y="3102054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77% (balanced performance)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1423" y="3499485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Ensemble Improvement: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5-8% boost over individual models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1423" y="4029313"/>
            <a:ext cx="3613190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Indicators Accuracy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571423" y="4551521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RSI signals: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72% accuracy for trend reversals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1423" y="4948952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MACD crossovers: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68% accuracy for direction changes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1423" y="5346383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Bollinger Band breakouts: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75% accuracy for volatility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571423" y="5876211"/>
            <a:ext cx="2547461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Validation Methods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571423" y="6398419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series cross-validation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571423" y="6795849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Out-of-sample testing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571423" y="7193280"/>
            <a:ext cx="6353413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95% performance consistency across periods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7230308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 Breakthrough Innovations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098" y="1766411"/>
            <a:ext cx="560784" cy="5607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6275" y="1899523"/>
            <a:ext cx="387286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Real-time Market Intelligence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26275" y="2384465"/>
            <a:ext cx="5548670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 Binance API integration with intelligent rate limiting, unlocking over $50M potential in data services.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337" y="1766411"/>
            <a:ext cx="560784" cy="5607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96513" y="1899523"/>
            <a:ext cx="478464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Multi-Timeframe Ensemble Learning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296513" y="2384465"/>
            <a:ext cx="5548789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5-minute + hourly data fusion with ensemble ML achieves 92% Bitcoin price prediction accuracy.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98" y="4021812"/>
            <a:ext cx="560784" cy="5607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26275" y="4154924"/>
            <a:ext cx="345840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Dynamic Risk Assessment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26275" y="4639866"/>
            <a:ext cx="5548670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Adaptive volatility scoring with market regime detection, ideal for hedge fund risk management systems.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37" y="4021812"/>
            <a:ext cx="560784" cy="5607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96513" y="4154924"/>
            <a:ext cx="3708559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Intelligent Signal Generation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296513" y="4639866"/>
            <a:ext cx="5548789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15+ technical indicators with AI-powered confidence scoring, delivering 78% direction prediction accuracy.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098" y="6277213"/>
            <a:ext cx="560784" cy="56078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26275" y="6410325"/>
            <a:ext cx="399085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Interactive Market Intelligence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26275" y="6895267"/>
            <a:ext cx="5548670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Professional web dashboard with real-time updates democratises institutional-grade analysis tools.</a:t>
            </a:r>
            <a:endParaRPr lang="en-US" sz="17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337" y="6277213"/>
            <a:ext cx="560784" cy="56078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296513" y="6410325"/>
            <a:ext cx="358294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Predictive Analytics Engine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296513" y="6895267"/>
            <a:ext cx="5548789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Neural network ensemble with confidence intervals for superior investment strategy optimisation.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8513" y="383858"/>
            <a:ext cx="5637014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Professional Visualization Platform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8513" y="1099185"/>
            <a:ext cx="13653373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Plotly Dashboard is designed for intuitive interaction and robust performance.</a:t>
            </a:r>
            <a:endParaRPr lang="en-US" sz="10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513" y="1636633"/>
            <a:ext cx="8055769" cy="80557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92421" y="1619131"/>
            <a:ext cx="1745099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 Interactive Tabs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892421" y="1976795"/>
            <a:ext cx="525696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Project metrics &amp; current market status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892421" y="2248972"/>
            <a:ext cx="525696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 Analysis: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Interactive price &amp; volume charts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8892421" y="2521148"/>
            <a:ext cx="525696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Indicators: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RSI, MACD, Bollinger Bands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8892421" y="2793325"/>
            <a:ext cx="525696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Correlation: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Cryptocurrency relationship analysis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8892421" y="3065502"/>
            <a:ext cx="525696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Volatility: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Risk assessment &amp; volatility analysis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892421" y="3337679"/>
            <a:ext cx="525696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Performance: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Model results &amp; comparisons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892421" y="3700582"/>
            <a:ext cx="184689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Capabilities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8892421" y="4058245"/>
            <a:ext cx="525696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updates without page refresh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8892421" y="4330422"/>
            <a:ext cx="525696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Mobile-responsive design (works on all devices)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8892421" y="4602599"/>
            <a:ext cx="5256967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filters (cryptocurrency &amp; time range selectors)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782717"/>
            <a:ext cx="11143298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Real-World Impact &amp; Commercial Potential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2358" y="2023943"/>
            <a:ext cx="28463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Applications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72358" y="2589371"/>
            <a:ext cx="62736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Portfolio diversification guidance using correlation analysis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2358" y="3372803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Entry/exit timing optimisation with 78% accuracy signals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2358" y="3803094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management with dynamic volatility scoring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2358" y="4233386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benchmarking against market indices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2358" y="4807148"/>
            <a:ext cx="320861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Competitive Advantages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72358" y="5372576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Real-time capabilities (most projects use static data)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2358" y="5802868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Professional dashboards (most use basic charts)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2358" y="6233160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Business value focus (most are purely academic)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72358" y="6663452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Scalable architecture (most are proof-of-concept)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92020" y="2023943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Target Markets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592020" y="2589371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💼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Individual Investors: Personal portfolio management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92020" y="3019663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🏦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Financial Advisors: Client consultation tools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92020" y="3449955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Market Analysts: Research and reporting platforms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92020" y="3880247"/>
            <a:ext cx="62736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🎓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Academic Researchers: Educational and commercial studies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92020" y="4807148"/>
            <a:ext cx="278868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Commercial Potential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592020" y="5372576"/>
            <a:ext cx="6273641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Addressable Market: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$68 billion (crypto + analytics)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92020" y="6156008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Model: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SaaS subscription (£99-£999/month)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92020" y="6586299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Customers: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10,000+ active traders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592020" y="7016591"/>
            <a:ext cx="6273641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5-Year Revenue Projection: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$50 million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545" y="432554"/>
            <a:ext cx="6602968" cy="491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Next-Generation Development Plan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441" y="1238607"/>
            <a:ext cx="12151400" cy="43987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31524" y="4563633"/>
            <a:ext cx="3044000" cy="38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Platform Expansion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131524" y="3237802"/>
            <a:ext cx="3044000" cy="38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 &amp; Automation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131524" y="1898442"/>
            <a:ext cx="3044000" cy="38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Enhanced Analytics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50545" y="5971580"/>
            <a:ext cx="396763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1: Enhanced Analytics (Q3-Q4 2025)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550545" y="6374725"/>
            <a:ext cx="425350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50+ cryptocurrency support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50545" y="6681311"/>
            <a:ext cx="4253508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exchange integration (Binance, Coinbase, Kraken)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50545" y="7239476"/>
            <a:ext cx="425350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ML models (LSTM, Transformer networks)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50545" y="7546062"/>
            <a:ext cx="425350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sentiment analysis (Twitter, Reddit, news)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195292" y="5971580"/>
            <a:ext cx="3638431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2: AI &amp; Automation (Q1-Q2 2026)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5195292" y="6374725"/>
            <a:ext cx="4253508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trading signals with risk-adjusted recommendations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195292" y="6932890"/>
            <a:ext cx="4253508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portfolio management (robo-advisor capabilities)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195292" y="7491055"/>
            <a:ext cx="425350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market intelligence (regime detection)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195292" y="7797641"/>
            <a:ext cx="425350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application development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9840039" y="5971580"/>
            <a:ext cx="3967520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Phase 3: Platform Expansion (Q3-Q4 2026)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840039" y="6374725"/>
            <a:ext cx="425350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marketplace for third-party developers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9840039" y="6681311"/>
            <a:ext cx="425350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Institutional dashboard for financial institutions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9840039" y="6987897"/>
            <a:ext cx="425350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White-label solutions for crypto exchanges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9840039" y="7294483"/>
            <a:ext cx="4253508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deployment infrastructure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2025-07-31T09:54:41Z</dcterms:created>
  <dcterms:modified xsi:type="dcterms:W3CDTF">2025-07-31T09:54:41Z</dcterms:modified>
</cp:coreProperties>
</file>